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308" r:id="rId5"/>
    <p:sldId id="259" r:id="rId6"/>
    <p:sldId id="260" r:id="rId7"/>
    <p:sldId id="293" r:id="rId8"/>
    <p:sldId id="261" r:id="rId9"/>
    <p:sldId id="292" r:id="rId10"/>
    <p:sldId id="262" r:id="rId11"/>
    <p:sldId id="284" r:id="rId12"/>
    <p:sldId id="263" r:id="rId13"/>
    <p:sldId id="264" r:id="rId14"/>
    <p:sldId id="265" r:id="rId15"/>
    <p:sldId id="266" r:id="rId16"/>
    <p:sldId id="267" r:id="rId17"/>
    <p:sldId id="294" r:id="rId18"/>
    <p:sldId id="295" r:id="rId19"/>
    <p:sldId id="296" r:id="rId20"/>
    <p:sldId id="297" r:id="rId21"/>
    <p:sldId id="268" r:id="rId22"/>
    <p:sldId id="289" r:id="rId23"/>
    <p:sldId id="290" r:id="rId24"/>
    <p:sldId id="288" r:id="rId25"/>
    <p:sldId id="269" r:id="rId26"/>
    <p:sldId id="270" r:id="rId27"/>
    <p:sldId id="271" r:id="rId28"/>
    <p:sldId id="272" r:id="rId29"/>
    <p:sldId id="273" r:id="rId30"/>
    <p:sldId id="299" r:id="rId31"/>
    <p:sldId id="298" r:id="rId32"/>
    <p:sldId id="286" r:id="rId33"/>
    <p:sldId id="275" r:id="rId34"/>
    <p:sldId id="291" r:id="rId35"/>
    <p:sldId id="276" r:id="rId36"/>
    <p:sldId id="300" r:id="rId37"/>
    <p:sldId id="277" r:id="rId38"/>
    <p:sldId id="278" r:id="rId39"/>
    <p:sldId id="279" r:id="rId40"/>
    <p:sldId id="280" r:id="rId41"/>
    <p:sldId id="301" r:id="rId42"/>
    <p:sldId id="282" r:id="rId43"/>
    <p:sldId id="303" r:id="rId44"/>
    <p:sldId id="304" r:id="rId45"/>
    <p:sldId id="305" r:id="rId46"/>
    <p:sldId id="307" r:id="rId47"/>
    <p:sldId id="309" r:id="rId48"/>
    <p:sldId id="310" r:id="rId49"/>
    <p:sldId id="311" r:id="rId50"/>
    <p:sldId id="315" r:id="rId51"/>
    <p:sldId id="317" r:id="rId52"/>
    <p:sldId id="318" r:id="rId53"/>
    <p:sldId id="306" r:id="rId54"/>
    <p:sldId id="312" r:id="rId55"/>
    <p:sldId id="313" r:id="rId56"/>
    <p:sldId id="283" r:id="rId57"/>
    <p:sldId id="320" r:id="rId58"/>
    <p:sldId id="287" r:id="rId59"/>
    <p:sldId id="319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EE6AD-BD04-8746-B27A-BBCB1E173535}" type="datetimeFigureOut">
              <a:rPr lang="en-US" smtClean="0"/>
              <a:t>8/8/13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914A1-5F47-AB4C-8520-2434D9E6E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1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 to add a new linear classifier regularly,</a:t>
            </a:r>
            <a:r>
              <a:rPr lang="en-US" baseline="0" dirty="0" smtClean="0"/>
              <a:t> combining a set of linear classifiers into classifier of arbitrary shape.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914A1-5F47-AB4C-8520-2434D9E6EA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chance level is 0.5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914A1-5F47-AB4C-8520-2434D9E6EA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1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8/7/13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8/7/13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8/7/13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8/7/13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8/7/13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8/7/13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8/7/13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2"/>
            <a:ext cx="7772400" cy="3078622"/>
          </a:xfrm>
        </p:spPr>
        <p:txBody>
          <a:bodyPr/>
          <a:lstStyle/>
          <a:p>
            <a:r>
              <a:rPr lang="en-US" sz="4800" dirty="0"/>
              <a:t>Online boosting algorithm based on two-phase SVM training and </a:t>
            </a:r>
            <a:r>
              <a:rPr lang="en-US" sz="4800" dirty="0" smtClean="0"/>
              <a:t>its application </a:t>
            </a:r>
            <a:r>
              <a:rPr lang="en-US" sz="4800" dirty="0"/>
              <a:t>to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Yugov </a:t>
            </a:r>
            <a:r>
              <a:rPr lang="en-US" dirty="0" err="1" smtClean="0"/>
              <a:t>Vsevolod</a:t>
            </a:r>
            <a:endParaRPr lang="en-US" dirty="0" smtClean="0"/>
          </a:p>
          <a:p>
            <a:r>
              <a:rPr lang="en-US" dirty="0" err="1" smtClean="0"/>
              <a:t>Kumazawa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Tokyo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9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833"/>
            <a:ext cx="82296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 (online)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13" y="3599693"/>
            <a:ext cx="5677796" cy="12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19" y="3634792"/>
            <a:ext cx="4758978" cy="108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3665" y="3424751"/>
            <a:ext cx="17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317525"/>
            <a:ext cx="5288647" cy="844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200" y="4870907"/>
            <a:ext cx="337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Stochastic gradient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190">
            <a:off x="4912010" y="4178298"/>
            <a:ext cx="406400" cy="14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6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Norma [</a:t>
            </a:r>
            <a:r>
              <a:rPr lang="en-US" sz="3200" dirty="0" err="1" smtClean="0">
                <a:solidFill>
                  <a:schemeClr val="tx1"/>
                </a:solidFill>
              </a:rPr>
              <a:t>Kivinen</a:t>
            </a:r>
            <a:r>
              <a:rPr lang="en-US" sz="3200" dirty="0" smtClean="0">
                <a:solidFill>
                  <a:schemeClr val="tx1"/>
                </a:solidFill>
              </a:rPr>
              <a:t> 2004]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3703037"/>
            <a:ext cx="4040188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>
          <a:xfrm>
            <a:off x="4672584" y="3703037"/>
            <a:ext cx="4041775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457200" y="4312637"/>
            <a:ext cx="4041648" cy="18138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Very easy to calculate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Asymptotic convergence to the optimum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Supports various loss function for different applications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Can easily incorporate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4"/>
          </p:nvPr>
        </p:nvSpPr>
        <p:spPr>
          <a:xfrm>
            <a:off x="4672584" y="4312637"/>
            <a:ext cx="4041648" cy="181339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convergence rate is quadratic, which is bad for larger datasets.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5" y="1600199"/>
            <a:ext cx="1016567" cy="5680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76" y="1600200"/>
            <a:ext cx="3826483" cy="10107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4" y="2369668"/>
            <a:ext cx="2733579" cy="519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15" y="3187700"/>
            <a:ext cx="6108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err="1" smtClean="0">
                <a:solidFill>
                  <a:schemeClr val="tx1"/>
                </a:solidFill>
              </a:rPr>
              <a:t>Pegasos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66" y="1655285"/>
            <a:ext cx="2755933" cy="346400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Convergence much faster than NORMA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need to calculate norm of the weights vector on each iteration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Change of the loss function leads to unpredictable convergence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287172" cy="719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4" y="2927812"/>
            <a:ext cx="4963108" cy="1175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74" y="1836541"/>
            <a:ext cx="1073792" cy="38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00269"/>
            <a:ext cx="4849388" cy="642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736" y="1655284"/>
            <a:ext cx="899908" cy="664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43" y="4138707"/>
            <a:ext cx="3860801" cy="20162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043948"/>
            <a:ext cx="1568191" cy="482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3020" y="5119292"/>
            <a:ext cx="169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step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1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Introducing Mercer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86745"/>
            <a:ext cx="8229600" cy="313941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To introduce nonlinearity, kernel trick is used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Kernels must conform to Mercer’s condition (i.e. positive definite kernels), otherwise convergence is not guaranteed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Many different kernels (including non-analytic kernel matrices) are possible for a wide variety of problems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trick can be relatively easily incorporated into learning algorithms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18" y="2034768"/>
            <a:ext cx="5547726" cy="95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Drawbacks of 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Increased VC dimension lead to looser bound on the generalization error.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order to calculate classification function, multiple evaluations of (nonlinear) kernel function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a large amount of the weights and input vectors have to be stored for calculation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Reducing the amount of stored vectors results in the quickly reducing accuracy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1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Introducing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8678"/>
          </a:xfrm>
        </p:spPr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39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9822"/>
            <a:ext cx="3909348" cy="1094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43" y="1215244"/>
            <a:ext cx="4143057" cy="3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07094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greedy algorithm formulated by </a:t>
            </a:r>
            <a:r>
              <a:rPr lang="en-US" dirty="0" err="1"/>
              <a:t>Yoav</a:t>
            </a:r>
            <a:r>
              <a:rPr lang="en-US" dirty="0"/>
              <a:t> Freund and Robert </a:t>
            </a:r>
            <a:r>
              <a:rPr lang="en-US" dirty="0" err="1" smtClean="0"/>
              <a:t>Schapire</a:t>
            </a:r>
            <a:endParaRPr lang="en-US" dirty="0" smtClean="0"/>
          </a:p>
          <a:p>
            <a:r>
              <a:rPr lang="en-US" dirty="0" smtClean="0"/>
              <a:t>Very effective and well-analyzed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8" y="3035300"/>
            <a:ext cx="2806258" cy="50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38" y="2819012"/>
            <a:ext cx="3880129" cy="788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75100"/>
            <a:ext cx="2833862" cy="85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15" y="4320200"/>
            <a:ext cx="3797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Online boosting (</a:t>
            </a:r>
            <a:r>
              <a:rPr lang="en-US" sz="4400" dirty="0" err="1" smtClean="0"/>
              <a:t>Grabner</a:t>
            </a:r>
            <a:r>
              <a:rPr lang="en-US" sz="4400" dirty="0" smtClean="0"/>
              <a:t> </a:t>
            </a:r>
            <a:r>
              <a:rPr lang="en-US" sz="4400" dirty="0" err="1" smtClean="0"/>
              <a:t>et.al</a:t>
            </a:r>
            <a:r>
              <a:rPr lang="en-US" sz="4400" dirty="0" smtClean="0"/>
              <a:t>.)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48418"/>
            <a:ext cx="8229600" cy="1277424"/>
          </a:xfrm>
        </p:spPr>
        <p:txBody>
          <a:bodyPr/>
          <a:lstStyle/>
          <a:p>
            <a:r>
              <a:rPr lang="en-US" dirty="0" smtClean="0"/>
              <a:t>Fixed number of classifiers</a:t>
            </a:r>
          </a:p>
          <a:p>
            <a:r>
              <a:rPr lang="en-US" dirty="0" smtClean="0"/>
              <a:t>The error is approximated and refined over the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Primal and dual </a:t>
            </a:r>
            <a:r>
              <a:rPr lang="en-US" dirty="0" smtClean="0">
                <a:solidFill>
                  <a:schemeClr val="tx1"/>
                </a:solidFill>
              </a:rPr>
              <a:t>formulations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Offline training methods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SGD-based training methods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NORMA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Pegasos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Introducing Mercer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Drawbacks of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Boosting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boosting (</a:t>
            </a:r>
            <a:r>
              <a:rPr lang="en-US" dirty="0" err="1" smtClean="0">
                <a:solidFill>
                  <a:schemeClr val="tx1"/>
                </a:solidFill>
              </a:rPr>
              <a:t>Grabner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et.al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Our algorithm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Inspiration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-step linear Pegasos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Illustration of convergence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Comparison to </a:t>
            </a:r>
            <a:r>
              <a:rPr lang="en-US" dirty="0" smtClean="0">
                <a:solidFill>
                  <a:schemeClr val="tx1"/>
                </a:solidFill>
              </a:rPr>
              <a:t>kernel-based SVM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</a:t>
            </a:r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online boosting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Convergence on different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is to use boosting-like algorithm in the online setting without limiting its flexibility</a:t>
            </a:r>
          </a:p>
          <a:p>
            <a:r>
              <a:rPr lang="en-US" dirty="0" smtClean="0"/>
              <a:t>Idea: stretch the </a:t>
            </a:r>
            <a:r>
              <a:rPr lang="en-US" dirty="0" err="1" smtClean="0"/>
              <a:t>AdaBoost</a:t>
            </a:r>
            <a:r>
              <a:rPr lang="en-US" dirty="0" smtClean="0"/>
              <a:t> update over several iterations</a:t>
            </a:r>
          </a:p>
          <a:p>
            <a:r>
              <a:rPr lang="en-US" dirty="0" smtClean="0"/>
              <a:t>Idea: </a:t>
            </a:r>
            <a:r>
              <a:rPr lang="en-US" dirty="0" err="1" smtClean="0"/>
              <a:t>AdaBoost</a:t>
            </a:r>
            <a:r>
              <a:rPr lang="en-US" dirty="0" smtClean="0"/>
              <a:t> is mathematically similar to linear SVM in the classifier space.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5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dirty="0" smtClean="0"/>
              <a:t>Idea: </a:t>
            </a: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 several linear classifiers as features for boosting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Instead of 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use an online training algorithm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Both Norma and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can be used for linear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Due to the similarity of boosting and SVM, the same methods can be applied to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Conclusion: create a rapid two-step training algorithm utilizing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as a training base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Classification</a:t>
            </a:r>
            <a:endParaRPr lang="en-US" sz="4400" dirty="0"/>
          </a:p>
        </p:txBody>
      </p:sp>
      <p:pic>
        <p:nvPicPr>
          <p:cNvPr id="5" name="Picture 4" descr="Ourmethod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5320"/>
            <a:ext cx="8229600" cy="5992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9807" y="4682620"/>
            <a:ext cx="95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06503" y="4184596"/>
            <a:ext cx="95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7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Training</a:t>
            </a:r>
            <a:endParaRPr lang="en-US" sz="4400" dirty="0"/>
          </a:p>
        </p:txBody>
      </p:sp>
      <p:pic>
        <p:nvPicPr>
          <p:cNvPr id="3" name="Picture 2" descr="OurmethodTrai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4" y="1600200"/>
            <a:ext cx="851253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52502"/>
            <a:ext cx="8229600" cy="130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5056" y="2012770"/>
            <a:ext cx="530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Pegasos</a:t>
            </a:r>
            <a:r>
              <a:rPr lang="en-US" sz="2400" dirty="0" smtClean="0"/>
              <a:t>: weighted update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952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4" name="Picture 3" descr="contour0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1" y="1600200"/>
            <a:ext cx="5288937" cy="45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5" name="Picture 4" descr="contour0047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45" y="1600200"/>
            <a:ext cx="5489734" cy="44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Kernel SVM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SVMs with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Our 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 is very large, comparable to the number of training samples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kernel function and its parameters usually have to be precise for good convergence, depending on the data type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terms (additional classifiers) is less than the amount of training samples by a controlled factor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parameters have minimal influence on the convergence, unless the data is linearly separable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9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0497"/>
          </a:xfrm>
        </p:spPr>
        <p:txBody>
          <a:bodyPr/>
          <a:lstStyle/>
          <a:p>
            <a:r>
              <a:rPr lang="en-US" sz="2800" dirty="0" smtClean="0"/>
              <a:t>Our Algorithm</a:t>
            </a:r>
            <a:br>
              <a:rPr lang="en-US" sz="2800" dirty="0" smtClean="0"/>
            </a:br>
            <a:r>
              <a:rPr lang="en-US" sz="2800" dirty="0" smtClean="0"/>
              <a:t>Comparison to other methods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9628"/>
            <a:ext cx="8229600" cy="110741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Our algorithm convergence rate was compared to that of </a:t>
            </a:r>
            <a:r>
              <a:rPr lang="en-US" sz="1600" dirty="0" err="1" smtClean="0">
                <a:solidFill>
                  <a:srgbClr val="000000"/>
                </a:solidFill>
              </a:rPr>
              <a:t>Pegasos</a:t>
            </a:r>
            <a:r>
              <a:rPr lang="en-US" sz="1600" dirty="0" smtClean="0">
                <a:solidFill>
                  <a:srgbClr val="000000"/>
                </a:solidFill>
              </a:rPr>
              <a:t> and Norma on several datasets, including both artificial and real data distributions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1790092" y="5982059"/>
            <a:ext cx="553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Forest </a:t>
            </a:r>
            <a:r>
              <a:rPr lang="en-US" dirty="0" err="1" smtClean="0"/>
              <a:t>Covertype</a:t>
            </a:r>
            <a:r>
              <a:rPr lang="en-US" dirty="0" smtClean="0"/>
              <a:t> Dataset (originally[</a:t>
            </a:r>
            <a:r>
              <a:rPr lang="en-US" dirty="0" err="1" smtClean="0"/>
              <a:t>Blackard</a:t>
            </a:r>
            <a:r>
              <a:rPr lang="en-US" dirty="0" smtClean="0"/>
              <a:t> 1999])</a:t>
            </a:r>
          </a:p>
          <a:p>
            <a:pPr algn="ctr"/>
            <a:r>
              <a:rPr lang="en-US" dirty="0" smtClean="0"/>
              <a:t>Linear SVM</a:t>
            </a:r>
            <a:endParaRPr lang="en-US" dirty="0"/>
          </a:p>
        </p:txBody>
      </p:sp>
      <p:pic>
        <p:nvPicPr>
          <p:cNvPr id="5" name="Picture 4" descr="fig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" y="1833690"/>
            <a:ext cx="8686800" cy="4029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49024"/>
            <a:ext cx="117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31240" y="5835410"/>
            <a:ext cx="115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2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other methods</a:t>
            </a:r>
            <a:endParaRPr lang="en-US" dirty="0"/>
          </a:p>
        </p:txBody>
      </p:sp>
      <p:pic>
        <p:nvPicPr>
          <p:cNvPr id="4" name="Picture 3" descr="fig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0" y="1357904"/>
            <a:ext cx="8686800" cy="4476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8714" y="5980991"/>
            <a:ext cx="68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Bayes-separable dataset, NORMA and </a:t>
            </a:r>
            <a:r>
              <a:rPr lang="en-US" dirty="0" err="1" smtClean="0"/>
              <a:t>Pegasos</a:t>
            </a:r>
            <a:r>
              <a:rPr lang="en-US" dirty="0" smtClean="0"/>
              <a:t> using RBF kernels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1240" y="5796325"/>
            <a:ext cx="115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4884" y="1042172"/>
            <a:ext cx="117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0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Summary of the first part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GPGPU computation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hone programmable graphics pipeline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GPUImage</a:t>
            </a:r>
            <a:r>
              <a:rPr lang="en-US" dirty="0" smtClean="0">
                <a:solidFill>
                  <a:srgbClr val="000000"/>
                </a:solidFill>
              </a:rPr>
              <a:t> programming library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Implementing </a:t>
            </a:r>
            <a:r>
              <a:rPr lang="en-US" dirty="0" smtClean="0">
                <a:solidFill>
                  <a:srgbClr val="000000"/>
                </a:solidFill>
              </a:rPr>
              <a:t>our algorithm on the mobile device for real-time image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Tracking as a classification problem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Boosting the simple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Choosing the right features for parallel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Minimalized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Combining online and batch learning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Resulting 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261170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</a:t>
            </a:r>
            <a:r>
              <a:rPr lang="en-US" sz="3200" dirty="0" err="1" smtClean="0"/>
              <a:t>AdaBoost</a:t>
            </a:r>
            <a:endParaRPr lang="en-US" dirty="0"/>
          </a:p>
        </p:txBody>
      </p:sp>
      <p:pic>
        <p:nvPicPr>
          <p:cNvPr id="3" name="Picture 2" descr="adaa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7" y="1357904"/>
            <a:ext cx="5687568" cy="4279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395123"/>
            <a:ext cx="8599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Abalone Dataset</a:t>
            </a:r>
            <a:br>
              <a:rPr lang="en-US" dirty="0"/>
            </a:br>
            <a:r>
              <a:rPr lang="en-US" dirty="0"/>
              <a:t>Note that </a:t>
            </a:r>
            <a:r>
              <a:rPr lang="en-US" dirty="0" err="1"/>
              <a:t>Adaboost</a:t>
            </a:r>
            <a:r>
              <a:rPr lang="en-US" dirty="0"/>
              <a:t>, while converging faster in terms of iterations, also requires a much larger computational effort on each iteration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72265" y="5206305"/>
            <a:ext cx="115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3588" y="3027594"/>
            <a:ext cx="117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1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online boosting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714" y="5980991"/>
            <a:ext cx="644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nonlinear dataset. Online boosting does not converge!</a:t>
            </a:r>
            <a:endParaRPr lang="en-US" dirty="0"/>
          </a:p>
        </p:txBody>
      </p:sp>
      <p:pic>
        <p:nvPicPr>
          <p:cNvPr id="3" name="Picture 2" descr="od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56" y="1701599"/>
            <a:ext cx="5687568" cy="4279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47064" y="5611659"/>
            <a:ext cx="115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8714" y="3306406"/>
            <a:ext cx="117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1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the first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new online training algorithm combining boosting and support vector machines has been introduced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experiments of different datasets has shown it to outperform kernel-based SVM training algorithms, such as NORMA and Pegasos, while having reduced computational and storage requirements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lightweight quality allows our algorithm to be easily implemented on the variety of the devices, including mobile devices like iPhone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Since most of the calculations in the update process can be made parallel, availability of programmable GPUs may allow to use it for real-time image processing tasks, like partial segmentation and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 article describing this algorithm has been submitted to ISRN Signal Processing journal and is </a:t>
            </a:r>
            <a:r>
              <a:rPr lang="en-US" dirty="0" smtClean="0">
                <a:solidFill>
                  <a:srgbClr val="000000"/>
                </a:solidFill>
              </a:rPr>
              <a:t>already published.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4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GPGPU computation and its relevance to the proposed method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Recently, parallel computing afforded by powerful Graphics Processors is often used to perform computational tasks not related to computer graphics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specific programming languages has appeared to leverage the GPGPU potential, like CUDA and Cg.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proposed algorithm can, with minimal modifications,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be used in parallel setting.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results for significant speed up in computation on GPU-like devices, making such tasks as real-time object tracking possible on the devices with low CPU processing power, such as mobile phones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7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iPhone programmable graphics pipeline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versions, starting from </a:t>
            </a:r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4, support programmable graphics pipeline on newer iPhones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Fragment shaders are small programs that perform parallel computations on each pixel of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allows to use the device GPU to perform computational tasks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there are many limitations that are specific to mobile devices with limited resources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shaders do not give the flexibility comparable to languages like CUDA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We show how our method can be utilized on such devices to achieve high speed image processing tasks.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1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89"/>
            <a:ext cx="8229600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iPhone programmable graphics pipeline</a:t>
            </a:r>
            <a:br>
              <a:rPr lang="en-US" sz="4000" dirty="0" smtClean="0"/>
            </a:br>
            <a:r>
              <a:rPr lang="en-US" sz="2400" dirty="0" err="1" smtClean="0"/>
              <a:t>PowerVR</a:t>
            </a:r>
            <a:r>
              <a:rPr lang="en-US" sz="2400" dirty="0" smtClean="0"/>
              <a:t> SGX architecture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08" y="2244095"/>
            <a:ext cx="6817276" cy="44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0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GPUImage</a:t>
            </a:r>
            <a:r>
              <a:rPr lang="en-US" dirty="0" smtClean="0"/>
              <a:t> programming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15152" cy="4525963"/>
          </a:xfrm>
        </p:spPr>
        <p:txBody>
          <a:bodyPr/>
          <a:lstStyle/>
          <a:p>
            <a:r>
              <a:rPr lang="en-US" dirty="0" smtClean="0"/>
              <a:t>A very simple and efficient API that allows to represent calculations as a series of connected filters</a:t>
            </a:r>
            <a:endParaRPr lang="en-US" dirty="0"/>
          </a:p>
        </p:txBody>
      </p:sp>
      <p:pic>
        <p:nvPicPr>
          <p:cNvPr id="4" name="Picture 3" descr="FilteredVideo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600200"/>
            <a:ext cx="3035761" cy="40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6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Tracking as a classification problem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3988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Tracking of an object in image can be formulated as a binary classification problem that determined whether a given rectangle contains the object or not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 object changes from frame to frame, so static classifier may quickly lose track [</a:t>
            </a:r>
            <a:r>
              <a:rPr lang="en-US" dirty="0" err="1" smtClean="0">
                <a:solidFill>
                  <a:srgbClr val="000000"/>
                </a:solidFill>
              </a:rPr>
              <a:t>Grabner</a:t>
            </a:r>
            <a:r>
              <a:rPr lang="en-US" dirty="0" smtClean="0">
                <a:solidFill>
                  <a:srgbClr val="000000"/>
                </a:solidFill>
              </a:rPr>
              <a:t>, 2006]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So, the online updates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they propose, however, is 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more suited for sequential processing</a:t>
            </a:r>
          </a:p>
          <a:p>
            <a:endParaRPr lang="en-US" dirty="0"/>
          </a:p>
        </p:txBody>
      </p:sp>
      <p:pic>
        <p:nvPicPr>
          <p:cNvPr id="4" name="Picture 3" descr="face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71" y="1600200"/>
            <a:ext cx="5647776" cy="56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Boosting simple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0845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idea originally proposed in [Viola 2001] was to take extremely simple image features and train them to achieve rapid face detection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used so-called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features, that were simply a difference between two rectangular regions on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Such boosted simple features were successfully used for face detection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can be calculated fast by using integral images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such features are not very well suited for parallel processing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feat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28" y="1814378"/>
            <a:ext cx="4151803" cy="41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Choosing right features for parallel processing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Most of the features used for object detection and tracking, such as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 and histograms, use a large amount of image pixels and have various possible scales and orientations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While on a desktop, they can be calculated rapidly by using integral images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It is not possible on the current version of the iPhone GPU</a:t>
            </a:r>
          </a:p>
          <a:p>
            <a:r>
              <a:rPr lang="en-US" dirty="0">
                <a:solidFill>
                  <a:srgbClr val="000000"/>
                </a:solidFill>
              </a:rPr>
              <a:t>New features are necessary for GPU implementation.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Implementation 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Relation of proposed implementation to existing work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Introducing FERNs for image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Adapting Ferns for use with our method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Texture recognition with Ferns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Spectrum of related classification methods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5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Minimalized features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06675"/>
          </a:xfrm>
        </p:spPr>
        <p:txBody>
          <a:bodyPr>
            <a:normAutofit fontScale="92500"/>
          </a:bodyPr>
          <a:lstStyle/>
          <a:p>
            <a:r>
              <a:rPr lang="en-US" dirty="0"/>
              <a:t>For each feature, two random offsets </a:t>
            </a:r>
            <a:r>
              <a:rPr lang="en-US" dirty="0" smtClean="0"/>
              <a:t>are chosen</a:t>
            </a:r>
          </a:p>
          <a:p>
            <a:r>
              <a:rPr lang="en-US" dirty="0" smtClean="0"/>
              <a:t>For each pixel on the image, luminance of the offset pixels is compared and saved as a feature</a:t>
            </a:r>
          </a:p>
          <a:p>
            <a:r>
              <a:rPr lang="en-US" dirty="0" smtClean="0"/>
              <a:t>In addition, color information of all three pixels is used.</a:t>
            </a:r>
          </a:p>
          <a:p>
            <a:r>
              <a:rPr lang="en-US" dirty="0" smtClean="0"/>
              <a:t>These features are very simple, and carry very little information, so boosting is necessary.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47" y="3986213"/>
            <a:ext cx="4058203" cy="24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Combined online and batch learning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86405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Due to simultaneous addition of a large amount of labels and raining sample, the algorithm takes the following form: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 descr="OurmethodParallelTrai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14" y="2107470"/>
            <a:ext cx="7005399" cy="4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3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Resulting Graphics pipeline</a:t>
            </a:r>
            <a:endParaRPr lang="en-US" sz="2800" dirty="0"/>
          </a:p>
        </p:txBody>
      </p:sp>
      <p:pic>
        <p:nvPicPr>
          <p:cNvPr id="6" name="Picture 5" descr="trac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94" y="1600200"/>
            <a:ext cx="3568548" cy="4653853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positioning and training are running in parallel on the CPU while the next frame is being processed</a:t>
            </a:r>
          </a:p>
          <a:p>
            <a:r>
              <a:rPr lang="en-US" dirty="0" smtClean="0"/>
              <a:t>Not enough precision to run it on GPU yet</a:t>
            </a:r>
          </a:p>
          <a:p>
            <a:r>
              <a:rPr lang="en-US" dirty="0" smtClean="0"/>
              <a:t>Training with several thousands samples only takes ~10ms, anyway.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0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Confidence map is trained to be positive on the object position and negative in the neighborhood (ROI)</a:t>
            </a:r>
          </a:p>
          <a:p>
            <a:r>
              <a:rPr lang="en-US" dirty="0" smtClean="0"/>
              <a:t>It converges well in most cases</a:t>
            </a:r>
            <a:endParaRPr lang="en-US" dirty="0"/>
          </a:p>
        </p:txBody>
      </p:sp>
      <p:pic>
        <p:nvPicPr>
          <p:cNvPr id="4" name="Picture 3" descr="con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1596"/>
            <a:ext cx="3420640" cy="3420640"/>
          </a:xfrm>
          <a:prstGeom prst="rect">
            <a:avLst/>
          </a:prstGeom>
        </p:spPr>
      </p:pic>
      <p:pic>
        <p:nvPicPr>
          <p:cNvPr id="7" name="Picture 6" descr="imv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89" y="3001596"/>
            <a:ext cx="3365500" cy="336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1382">
            <a:off x="6264364" y="4798309"/>
            <a:ext cx="1063028" cy="2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3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/>
          </a:bodyPr>
          <a:lstStyle/>
          <a:p>
            <a:r>
              <a:rPr lang="en-US" dirty="0" smtClean="0"/>
              <a:t>Some object can be tracked reasonably well</a:t>
            </a:r>
          </a:p>
          <a:p>
            <a:r>
              <a:rPr lang="en-US" dirty="0" smtClean="0"/>
              <a:t>If the confidence map has converged, which can be prevented by jitter</a:t>
            </a:r>
            <a:endParaRPr lang="en-US" dirty="0"/>
          </a:p>
        </p:txBody>
      </p:sp>
      <p:pic>
        <p:nvPicPr>
          <p:cNvPr id="6" name="Picture 5" descr="track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9" y="3001597"/>
            <a:ext cx="3290992" cy="3290992"/>
          </a:xfrm>
          <a:prstGeom prst="rect">
            <a:avLst/>
          </a:prstGeom>
        </p:spPr>
      </p:pic>
      <p:pic>
        <p:nvPicPr>
          <p:cNvPr id="7" name="Picture 6" descr="track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15" y="3001598"/>
            <a:ext cx="3290992" cy="3290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7494">
            <a:off x="5791200" y="4588225"/>
            <a:ext cx="8636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However, due to the imperfect implementation of the tracking procedure itself, fast movements and high similarity regions will result in a loss of track</a:t>
            </a:r>
          </a:p>
          <a:p>
            <a:r>
              <a:rPr lang="en-US" dirty="0" smtClean="0"/>
              <a:t>The training algorithm is fine, but sometimes too fast </a:t>
            </a:r>
            <a:endParaRPr lang="en-US" dirty="0"/>
          </a:p>
        </p:txBody>
      </p:sp>
      <p:pic>
        <p:nvPicPr>
          <p:cNvPr id="6" name="Picture 5" descr="tl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2" y="3001596"/>
            <a:ext cx="3375841" cy="3375841"/>
          </a:xfrm>
          <a:prstGeom prst="rect">
            <a:avLst/>
          </a:prstGeom>
        </p:spPr>
      </p:pic>
      <p:pic>
        <p:nvPicPr>
          <p:cNvPr id="7" name="Picture 6" descr="tl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15" y="2983538"/>
            <a:ext cx="3393899" cy="33938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03319" flipV="1">
            <a:off x="6217647" y="4584094"/>
            <a:ext cx="562411" cy="1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0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47" y="2208213"/>
            <a:ext cx="4058203" cy="2494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287" y="4965143"/>
            <a:ext cx="807651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article “Fast </a:t>
            </a:r>
            <a:r>
              <a:rPr lang="en-US" sz="2400" dirty="0"/>
              <a:t>keypoint recognition using random ferns</a:t>
            </a:r>
            <a:r>
              <a:rPr lang="en-US" sz="2400" dirty="0" smtClean="0"/>
              <a:t>” (2010), Mustafa </a:t>
            </a:r>
            <a:r>
              <a:rPr lang="en-US" sz="2400" dirty="0" err="1" smtClean="0"/>
              <a:t>Ozuysal</a:t>
            </a:r>
            <a:r>
              <a:rPr lang="en-US" sz="2400" dirty="0" smtClean="0"/>
              <a:t> </a:t>
            </a:r>
            <a:r>
              <a:rPr lang="en-US" sz="2400" dirty="0" err="1" smtClean="0"/>
              <a:t>et.al</a:t>
            </a:r>
            <a:r>
              <a:rPr lang="en-US" sz="2400" dirty="0" smtClean="0"/>
              <a:t> proposed </a:t>
            </a:r>
            <a:r>
              <a:rPr lang="en-US" sz="2400" dirty="0" err="1" smtClean="0"/>
              <a:t>fetures</a:t>
            </a:r>
            <a:r>
              <a:rPr lang="en-US" sz="2400" dirty="0" smtClean="0"/>
              <a:t> based on binary comparison only (for greyscale images)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508625" y="2032000"/>
            <a:ext cx="2403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sample 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Binary comparison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6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3600" dirty="0" smtClean="0">
                <a:solidFill>
                  <a:srgbClr val="000000"/>
                </a:solidFill>
              </a:rPr>
              <a:t>work</a:t>
            </a: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Introducing FERNs for image processing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5" y="1985963"/>
            <a:ext cx="4058203" cy="2494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3148" y="1672686"/>
            <a:ext cx="42555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Mainly multiclass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Originally used to identify image patches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simple binary features: comparison of pixel luminosity values at offsets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They combine several features into one value, creating a FERN, by calculating their joint probability for each class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FERNs are then combined using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model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33" y="5402284"/>
            <a:ext cx="4761168" cy="9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" y="5402282"/>
            <a:ext cx="3127296" cy="964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58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Adapting Ferns for use with our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1725" y="1880485"/>
            <a:ext cx="7752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Normal FERN method uses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to combine individual 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When log-likelihood is used,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is the same as </a:t>
            </a:r>
            <a:r>
              <a:rPr lang="en-US" dirty="0" err="1" smtClean="0"/>
              <a:t>unweighted</a:t>
            </a:r>
            <a:r>
              <a:rPr lang="en-US" dirty="0" smtClean="0"/>
              <a:t> sum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Individual FERNs are not truly independent, especially very short or very long ones, introducing inaccuracy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The accuracy can be improved by using SVM to calculate weights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Individual FERNs are used as first-level SVM outputs, binary or log-probability.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09" y="4414769"/>
            <a:ext cx="5359844" cy="23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89655" y="2784729"/>
            <a:ext cx="7207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SVM are best used for two-class problems, though they can be adapted to multiclass and single-class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are multiclass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can be adapted for use as texture classifiers, reducing the number of classes.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For this experiment, SVM are pre-trained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357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vector machines are a powerful classification tool</a:t>
            </a:r>
          </a:p>
          <a:p>
            <a:r>
              <a:rPr lang="en-US" dirty="0" smtClean="0"/>
              <a:t>Recently, there is a renewed interest in the simplified learning methods for SVM based on the gradient descent</a:t>
            </a:r>
          </a:p>
          <a:p>
            <a:r>
              <a:rPr lang="en-US" dirty="0" smtClean="0"/>
              <a:t>This interest is due to the vast amount of large datasets and increasing availability of parallel processing</a:t>
            </a:r>
          </a:p>
          <a:p>
            <a:r>
              <a:rPr lang="en-US" dirty="0" smtClean="0"/>
              <a:t>However, most proposed methods, especially for non-linear classifications have severe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5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7440" y="1526845"/>
            <a:ext cx="2131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Adding colors 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6" y="2033503"/>
            <a:ext cx="7410557" cy="8779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76264" y="2954645"/>
            <a:ext cx="819764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The colors are combined according to above formula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069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264" y="1651502"/>
            <a:ext cx="8197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dirty="0"/>
          </a:p>
        </p:txBody>
      </p:sp>
      <p:pic>
        <p:nvPicPr>
          <p:cNvPr id="9" name="Picture 8" descr="Macintosh HD:Users:Seva:Desktop:SVA:SVA 2:images:Shader1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5" y="2574832"/>
            <a:ext cx="3678217" cy="344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Seva:Desktop:SVA:SVA 2:images:Shader2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02" y="2754747"/>
            <a:ext cx="5014251" cy="3053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99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2111423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4000" dirty="0" smtClean="0">
                <a:solidFill>
                  <a:srgbClr val="000000"/>
                </a:solidFill>
              </a:rPr>
              <a:t>Texture </a:t>
            </a:r>
            <a:r>
              <a:rPr lang="en-US" sz="4000" dirty="0">
                <a:solidFill>
                  <a:srgbClr val="000000"/>
                </a:solidFill>
              </a:rPr>
              <a:t>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Results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6" name="Picture 5" descr="Macintosh HD:Users:Seva:Desktop:SVA:SVA 2:images:IMG_180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46" y="1810226"/>
            <a:ext cx="2851326" cy="422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G_26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49" y="1810226"/>
            <a:ext cx="2818082" cy="42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0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results: Conclusion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tracking application works reasonably well even on the unstable features presented.</a:t>
            </a:r>
          </a:p>
          <a:p>
            <a:r>
              <a:rPr lang="en-US" dirty="0" smtClean="0"/>
              <a:t>The application, despite a debug-level implementation runs at about 10~15 fps, the bottleneck being inefficient feature samplers</a:t>
            </a:r>
          </a:p>
          <a:p>
            <a:r>
              <a:rPr lang="en-US" dirty="0" smtClean="0"/>
              <a:t>It works well as a proof-of-concept for the proposed learning method.</a:t>
            </a:r>
          </a:p>
          <a:p>
            <a:r>
              <a:rPr lang="en-US" dirty="0" smtClean="0"/>
              <a:t>An additional method was developed involving advanced usage of the simple features described in the FERNs article</a:t>
            </a:r>
          </a:p>
          <a:p>
            <a:r>
              <a:rPr lang="en-US" dirty="0" smtClean="0"/>
              <a:t>The advanced method and its implementation results have been </a:t>
            </a:r>
            <a:r>
              <a:rPr lang="en-US" dirty="0" smtClean="0"/>
              <a:t>published as  “Combination </a:t>
            </a:r>
            <a:r>
              <a:rPr lang="en-US" dirty="0"/>
              <a:t>of SVM and FERN for GPU-assisted texture recognition on mobile devices , ACSIJ Advances in Computer </a:t>
            </a:r>
            <a:r>
              <a:rPr lang="en-US" dirty="0" smtClean="0"/>
              <a:t>Science”: </a:t>
            </a:r>
            <a:r>
              <a:rPr lang="en-US" dirty="0"/>
              <a:t>an International Journal, Vol. 2, Issue 3, No. , 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5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Spectrum of related classification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3025"/>
            <a:ext cx="47117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2355" y="1729859"/>
            <a:ext cx="207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Bayesian Inference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2355" y="5906959"/>
            <a:ext cx="176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5671" y="5906959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SVM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9451" y="5768459"/>
            <a:ext cx="211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Kernel-based SVM 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smtClean="0"/>
              <a:t>good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2549" y="4961927"/>
            <a:ext cx="8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FERNs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05671" y="3721550"/>
            <a:ext cx="145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01925" y="3721550"/>
            <a:ext cx="156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 method + FERNs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04446" y="3169940"/>
            <a:ext cx="139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2776" y="6414790"/>
            <a:ext cx="149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Nonlinearity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792" y="5583793"/>
            <a:ext cx="118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0519" y="1868359"/>
            <a:ext cx="274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 neural network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9" y="2376190"/>
            <a:ext cx="304800" cy="3352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56" y="6479322"/>
            <a:ext cx="3543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04"/>
            <a:ext cx="8229600" cy="692948"/>
          </a:xfrm>
        </p:spPr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Method comparison</a:t>
            </a:r>
            <a:endParaRPr 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59665"/>
              </p:ext>
            </p:extLst>
          </p:nvPr>
        </p:nvGraphicFramePr>
        <p:xfrm>
          <a:off x="599978" y="907252"/>
          <a:ext cx="8086822" cy="544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017"/>
                <a:gridCol w="3781698"/>
                <a:gridCol w="2519107"/>
              </a:tblGrid>
              <a:tr h="7095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AdaBoost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Relatively</a:t>
                      </a:r>
                      <a:r>
                        <a:rPr lang="en-US" baseline="0" dirty="0" smtClean="0"/>
                        <a:t> fast training</a:t>
                      </a:r>
                    </a:p>
                    <a:p>
                      <a:pPr algn="ctr"/>
                      <a:r>
                        <a:rPr lang="en-US" baseline="0" dirty="0" smtClean="0"/>
                        <a:t>Provides near-optimal solution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Offline</a:t>
                      </a:r>
                    </a:p>
                    <a:p>
                      <a:pPr algn="ctr"/>
                      <a:r>
                        <a:rPr lang="en-US" dirty="0" smtClean="0"/>
                        <a:t>Sensible</a:t>
                      </a:r>
                      <a:r>
                        <a:rPr lang="en-US" baseline="0" dirty="0" smtClean="0"/>
                        <a:t> to noise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Boosting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training</a:t>
                      </a:r>
                      <a:br>
                        <a:rPr lang="en-US" dirty="0" smtClean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 number of features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SGD-based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Simple to implement</a:t>
                      </a:r>
                    </a:p>
                    <a:p>
                      <a:pPr algn="ctr"/>
                      <a:r>
                        <a:rPr lang="en-US" dirty="0" smtClean="0"/>
                        <a:t>Works well on large amounts of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Uncontrolled kernel</a:t>
                      </a:r>
                      <a:r>
                        <a:rPr lang="en-US" baseline="0" dirty="0" smtClean="0"/>
                        <a:t> expansion. The need to fine-tune kernels.</a:t>
                      </a:r>
                    </a:p>
                  </a:txBody>
                  <a:tcPr/>
                </a:tc>
              </a:tr>
              <a:tr h="791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 simple,</a:t>
                      </a:r>
                      <a:r>
                        <a:rPr lang="en-US" baseline="0" dirty="0" smtClean="0"/>
                        <a:t> fast to calculate features. Simple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Requires a large number of features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Controlled kernel</a:t>
                      </a:r>
                    </a:p>
                    <a:p>
                      <a:pPr algn="ctr"/>
                      <a:r>
                        <a:rPr lang="en-US" dirty="0" smtClean="0"/>
                        <a:t>Good convergence speed regardless of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Increased complexity</a:t>
                      </a:r>
                    </a:p>
                    <a:p>
                      <a:pPr algn="ctr"/>
                      <a:r>
                        <a:rPr lang="en-US" dirty="0" smtClean="0"/>
                        <a:t>Increasing</a:t>
                      </a:r>
                      <a:r>
                        <a:rPr lang="en-US" baseline="0" dirty="0" smtClean="0"/>
                        <a:t> memory </a:t>
                      </a:r>
                      <a:r>
                        <a:rPr lang="en-US" baseline="0" dirty="0" err="1" smtClean="0"/>
                        <a:t>rquirements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</a:t>
                      </a:r>
                      <a:r>
                        <a:rPr lang="en-US" dirty="0" err="1" smtClean="0"/>
                        <a:t>method+FERNs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Same</a:t>
                      </a:r>
                      <a:r>
                        <a:rPr lang="en-US" baseline="0" dirty="0" smtClean="0"/>
                        <a:t> Pros as FERNs</a:t>
                      </a:r>
                    </a:p>
                    <a:p>
                      <a:pPr algn="ctr"/>
                      <a:r>
                        <a:rPr lang="en-US" baseline="0" dirty="0" smtClean="0"/>
                        <a:t>Gives better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as effective in case of multiple classes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6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A new classification method has been introduced</a:t>
            </a:r>
          </a:p>
          <a:p>
            <a:r>
              <a:rPr lang="en-US" dirty="0">
                <a:solidFill>
                  <a:srgbClr val="000000"/>
                </a:solidFill>
              </a:rPr>
              <a:t>Several experiments has shown that the proposed method is often superior to the existing methods in both convergence speed and necessary computational </a:t>
            </a:r>
            <a:r>
              <a:rPr lang="en-US" dirty="0" smtClean="0">
                <a:solidFill>
                  <a:srgbClr val="000000"/>
                </a:solidFill>
              </a:rPr>
              <a:t>intensity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was published as: </a:t>
            </a:r>
            <a:r>
              <a:rPr lang="en-US" dirty="0">
                <a:solidFill>
                  <a:srgbClr val="000000"/>
                </a:solidFill>
              </a:rPr>
              <a:t>“Online Boosting Algorithm Based on Two-Phase </a:t>
            </a:r>
            <a:r>
              <a:rPr lang="en-US" i="1" dirty="0">
                <a:solidFill>
                  <a:srgbClr val="000000"/>
                </a:solidFill>
              </a:rPr>
              <a:t>SVM</a:t>
            </a:r>
            <a:r>
              <a:rPr lang="en-US" dirty="0">
                <a:solidFill>
                  <a:srgbClr val="000000"/>
                </a:solidFill>
              </a:rPr>
              <a:t> Training,” ISRN Signal Processing, vol. </a:t>
            </a:r>
            <a:r>
              <a:rPr lang="en-US" dirty="0" smtClean="0">
                <a:solidFill>
                  <a:srgbClr val="000000"/>
                </a:solidFill>
              </a:rPr>
              <a:t>2012.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An experimental implementation of the method on the mobile device was proposed.</a:t>
            </a:r>
          </a:p>
          <a:p>
            <a:r>
              <a:rPr lang="en-US" dirty="0">
                <a:solidFill>
                  <a:srgbClr val="000000"/>
                </a:solidFill>
              </a:rPr>
              <a:t>For this implementation, the discrimination power </a:t>
            </a:r>
            <a:r>
              <a:rPr lang="en-US" dirty="0" smtClean="0">
                <a:solidFill>
                  <a:srgbClr val="000000"/>
                </a:solidFill>
              </a:rPr>
              <a:t>of limited </a:t>
            </a:r>
            <a:r>
              <a:rPr lang="en-US" dirty="0" smtClean="0">
                <a:solidFill>
                  <a:srgbClr val="000000"/>
                </a:solidFill>
              </a:rPr>
              <a:t>3-pixel features was investigated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training algorithm was found to perform well for the task, however the proposed features are too unstable for precise use.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Furthermore, the similarity between proposed simple features and FERNs was noted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33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Based on that similarity, the improved method was proposed, combining Ferns and our training algorithm to increase accuracy of estimated likelihood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was shown to provide improved accuracy for two-class FERNs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results were published as “Combination </a:t>
            </a:r>
            <a:r>
              <a:rPr lang="en-US" dirty="0">
                <a:solidFill>
                  <a:srgbClr val="000000"/>
                </a:solidFill>
              </a:rPr>
              <a:t>of SVM and FERN for GPU-assisted texture recognition on mobile </a:t>
            </a:r>
            <a:r>
              <a:rPr lang="en-US" dirty="0" smtClean="0">
                <a:solidFill>
                  <a:srgbClr val="000000"/>
                </a:solidFill>
              </a:rPr>
              <a:t>devices”, </a:t>
            </a:r>
            <a:r>
              <a:rPr lang="en-US" dirty="0">
                <a:solidFill>
                  <a:srgbClr val="000000"/>
                </a:solidFill>
              </a:rPr>
              <a:t>ACSIJ Advances in Computer </a:t>
            </a:r>
            <a:r>
              <a:rPr lang="en-US" dirty="0" smtClean="0">
                <a:solidFill>
                  <a:srgbClr val="000000"/>
                </a:solidFill>
              </a:rPr>
              <a:t>Science:  </a:t>
            </a:r>
            <a:r>
              <a:rPr lang="en-US" dirty="0">
                <a:solidFill>
                  <a:srgbClr val="000000"/>
                </a:solidFill>
              </a:rPr>
              <a:t>an International Journal, Vol. 2, Issue 3, No. , </a:t>
            </a:r>
            <a:r>
              <a:rPr lang="en-US" dirty="0" smtClean="0">
                <a:solidFill>
                  <a:srgbClr val="000000"/>
                </a:solidFill>
              </a:rPr>
              <a:t>2013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The simplified combined method was also implemented on iPhone GPU, showing increased accuracy compared to original FERNs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</a:t>
            </a:r>
            <a:r>
              <a:rPr lang="en-US" dirty="0" smtClean="0">
                <a:solidFill>
                  <a:srgbClr val="000000"/>
                </a:solidFill>
              </a:rPr>
              <a:t>applications have </a:t>
            </a:r>
            <a:r>
              <a:rPr lang="en-US" dirty="0" smtClean="0">
                <a:solidFill>
                  <a:srgbClr val="000000"/>
                </a:solidFill>
              </a:rPr>
              <a:t>proven the applicability of our method to image processing tasks.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3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Shai</a:t>
            </a:r>
            <a:r>
              <a:rPr lang="en-US" dirty="0"/>
              <a:t> </a:t>
            </a:r>
            <a:r>
              <a:rPr lang="en-US" dirty="0" err="1"/>
              <a:t>Shalev-Shwartz</a:t>
            </a:r>
            <a:r>
              <a:rPr lang="en-US" dirty="0"/>
              <a:t>, </a:t>
            </a:r>
            <a:r>
              <a:rPr lang="en-US" dirty="0" err="1"/>
              <a:t>Yoram</a:t>
            </a:r>
            <a:r>
              <a:rPr lang="en-US" dirty="0"/>
              <a:t> Singer, and Nathan </a:t>
            </a:r>
            <a:r>
              <a:rPr lang="en-US" dirty="0" err="1"/>
              <a:t>Sre</a:t>
            </a:r>
            <a:r>
              <a:rPr lang="en-US" dirty="0"/>
              <a:t>- bro. Pegasos: Primal estimated sub-gradient solver for </a:t>
            </a:r>
            <a:r>
              <a:rPr lang="en-US" dirty="0" err="1"/>
              <a:t>svm</a:t>
            </a:r>
            <a:r>
              <a:rPr lang="en-US" dirty="0"/>
              <a:t>. </a:t>
            </a:r>
            <a:r>
              <a:rPr lang="en-US" dirty="0" smtClean="0"/>
              <a:t>(2007)</a:t>
            </a:r>
            <a:endParaRPr lang="en-US" dirty="0"/>
          </a:p>
          <a:p>
            <a:r>
              <a:rPr lang="en-US" dirty="0" err="1"/>
              <a:t>Jyrki</a:t>
            </a:r>
            <a:r>
              <a:rPr lang="en-US" dirty="0"/>
              <a:t> </a:t>
            </a:r>
            <a:r>
              <a:rPr lang="en-US" dirty="0" err="1"/>
              <a:t>Kivinen</a:t>
            </a:r>
            <a:r>
              <a:rPr lang="en-US" dirty="0"/>
              <a:t>, Alexander J. </a:t>
            </a:r>
            <a:r>
              <a:rPr lang="en-US" dirty="0" err="1"/>
              <a:t>Smola</a:t>
            </a:r>
            <a:r>
              <a:rPr lang="en-US" dirty="0"/>
              <a:t>, and Robert C. Williamson. Online learning with kernels. </a:t>
            </a:r>
            <a:r>
              <a:rPr lang="en-US" dirty="0" smtClean="0"/>
              <a:t>(2004)</a:t>
            </a:r>
            <a:endParaRPr lang="en-US" dirty="0"/>
          </a:p>
          <a:p>
            <a:r>
              <a:rPr lang="en-US" dirty="0"/>
              <a:t>Vladimir N. </a:t>
            </a:r>
            <a:r>
              <a:rPr lang="en-US" dirty="0" err="1"/>
              <a:t>Vapnik</a:t>
            </a:r>
            <a:r>
              <a:rPr lang="en-US" dirty="0"/>
              <a:t>. The Nature of Statistical </a:t>
            </a:r>
            <a:r>
              <a:rPr lang="en-US" dirty="0" smtClean="0"/>
              <a:t>Learning </a:t>
            </a:r>
            <a:r>
              <a:rPr lang="en-US" dirty="0"/>
              <a:t>Theory. </a:t>
            </a:r>
            <a:r>
              <a:rPr lang="en-US" dirty="0" smtClean="0"/>
              <a:t>(1995)</a:t>
            </a:r>
          </a:p>
          <a:p>
            <a:r>
              <a:rPr lang="en-US" dirty="0" err="1"/>
              <a:t>Blackard</a:t>
            </a:r>
            <a:r>
              <a:rPr lang="en-US" dirty="0"/>
              <a:t>. Comparative accuracies of artificial </a:t>
            </a:r>
            <a:r>
              <a:rPr lang="en-US" dirty="0" smtClean="0"/>
              <a:t>neural </a:t>
            </a:r>
            <a:r>
              <a:rPr lang="en-US" dirty="0"/>
              <a:t>networks and discriminant analysis in predicting forest cover types from cartographic variables. (</a:t>
            </a:r>
            <a:r>
              <a:rPr lang="en-US" dirty="0" smtClean="0"/>
              <a:t>1999 )</a:t>
            </a:r>
            <a:endParaRPr lang="en-US" dirty="0"/>
          </a:p>
          <a:p>
            <a:r>
              <a:rPr lang="en-US" dirty="0"/>
              <a:t> M. </a:t>
            </a:r>
            <a:r>
              <a:rPr lang="en-US" dirty="0" err="1"/>
              <a:t>Grabner</a:t>
            </a:r>
            <a:r>
              <a:rPr lang="en-US" dirty="0"/>
              <a:t> H. </a:t>
            </a:r>
            <a:r>
              <a:rPr lang="en-US" dirty="0" err="1"/>
              <a:t>Grabner</a:t>
            </a:r>
            <a:r>
              <a:rPr lang="en-US" dirty="0"/>
              <a:t> and H. </a:t>
            </a:r>
            <a:r>
              <a:rPr lang="en-US" dirty="0" err="1"/>
              <a:t>Bischof</a:t>
            </a:r>
            <a:r>
              <a:rPr lang="en-US" dirty="0"/>
              <a:t>. Real</a:t>
            </a:r>
            <a:r>
              <a:rPr lang="en-US" dirty="0" smtClean="0"/>
              <a:t>-time </a:t>
            </a:r>
            <a:r>
              <a:rPr lang="en-US" dirty="0"/>
              <a:t>tracking via on-line boosting. </a:t>
            </a:r>
            <a:r>
              <a:rPr lang="en-US" dirty="0" smtClean="0"/>
              <a:t>(2006). </a:t>
            </a:r>
          </a:p>
          <a:p>
            <a:r>
              <a:rPr lang="en-US" dirty="0"/>
              <a:t>by P Viola, M Jones </a:t>
            </a:r>
          </a:p>
          <a:p>
            <a:r>
              <a:rPr lang="en-US" dirty="0"/>
              <a:t>P Viola, M Jones </a:t>
            </a:r>
            <a:r>
              <a:rPr lang="en-US" dirty="0" smtClean="0"/>
              <a:t>,Rapid </a:t>
            </a:r>
            <a:r>
              <a:rPr lang="en-US" dirty="0"/>
              <a:t>object detection using a boosted cascade of simple </a:t>
            </a:r>
            <a:r>
              <a:rPr lang="en-US" dirty="0" smtClean="0"/>
              <a:t>features (2001)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Vsevolod</a:t>
            </a:r>
            <a:r>
              <a:rPr lang="en-US" sz="1800" dirty="0"/>
              <a:t> </a:t>
            </a:r>
            <a:r>
              <a:rPr lang="en-US" sz="1800" i="1" dirty="0"/>
              <a:t>Yugov</a:t>
            </a:r>
            <a:r>
              <a:rPr lang="en-US" sz="1800" dirty="0"/>
              <a:t> and </a:t>
            </a:r>
            <a:r>
              <a:rPr lang="en-US" sz="1800" dirty="0" err="1"/>
              <a:t>Itsuo</a:t>
            </a:r>
            <a:r>
              <a:rPr lang="en-US" sz="1800" dirty="0"/>
              <a:t> </a:t>
            </a:r>
            <a:r>
              <a:rPr lang="en-US" sz="1800" dirty="0" err="1"/>
              <a:t>Kumazawa</a:t>
            </a:r>
            <a:r>
              <a:rPr lang="en-US" sz="1800" dirty="0"/>
              <a:t>, “Online Boosting Algorithm Based on Two-Phase </a:t>
            </a:r>
            <a:r>
              <a:rPr lang="en-US" sz="1800" i="1" dirty="0"/>
              <a:t>SVM</a:t>
            </a:r>
            <a:r>
              <a:rPr lang="en-US" sz="1800" dirty="0"/>
              <a:t> Training,” ISRN Signal Processing, vol. 2012, </a:t>
            </a:r>
            <a:endParaRPr lang="en-US" sz="1800" dirty="0" smtClean="0"/>
          </a:p>
          <a:p>
            <a:r>
              <a:rPr lang="en-US" sz="1800" dirty="0" err="1"/>
              <a:t>Vsevolod</a:t>
            </a:r>
            <a:r>
              <a:rPr lang="en-US" sz="1800" dirty="0"/>
              <a:t> </a:t>
            </a:r>
            <a:r>
              <a:rPr lang="en-US" sz="1800" i="1" dirty="0"/>
              <a:t>Yugov</a:t>
            </a:r>
            <a:r>
              <a:rPr lang="en-US" sz="1800" dirty="0"/>
              <a:t> and </a:t>
            </a:r>
            <a:r>
              <a:rPr lang="en-US" sz="1800" dirty="0" err="1"/>
              <a:t>Itsuo</a:t>
            </a:r>
            <a:r>
              <a:rPr lang="en-US" sz="1800" dirty="0"/>
              <a:t> </a:t>
            </a:r>
            <a:r>
              <a:rPr lang="en-US" sz="1800" dirty="0" err="1" smtClean="0"/>
              <a:t>Kumazawa</a:t>
            </a:r>
            <a:r>
              <a:rPr lang="en-US" sz="1800" dirty="0" smtClean="0"/>
              <a:t>, Combination </a:t>
            </a:r>
            <a:r>
              <a:rPr lang="en-US" sz="1800" dirty="0"/>
              <a:t>of SVM and FERN for GPU-assisted texture recognition on mobile </a:t>
            </a:r>
            <a:r>
              <a:rPr lang="en-US" sz="1800" dirty="0" smtClean="0"/>
              <a:t>devices, ACSIJ </a:t>
            </a:r>
            <a:r>
              <a:rPr lang="en-US" sz="1800" dirty="0"/>
              <a:t>Advances in Computer Science: an International Journal, Vol. 2, Issue 3, No. , 2013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9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</a:t>
            </a:r>
            <a:r>
              <a:rPr lang="en-US" dirty="0" smtClean="0">
                <a:solidFill>
                  <a:schemeClr val="tx1"/>
                </a:solidFill>
              </a:rPr>
              <a:t>Machines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Maximum margin classifiers [</a:t>
            </a:r>
            <a:r>
              <a:rPr lang="en-US" sz="2400" dirty="0" err="1" smtClean="0">
                <a:solidFill>
                  <a:schemeClr val="tx1"/>
                </a:solidFill>
              </a:rPr>
              <a:t>Vapnik</a:t>
            </a:r>
            <a:r>
              <a:rPr lang="en-US" sz="2400" dirty="0" smtClean="0">
                <a:solidFill>
                  <a:schemeClr val="tx1"/>
                </a:solidFill>
              </a:rPr>
              <a:t>, 95]</a:t>
            </a:r>
            <a:endParaRPr lang="en-US" dirty="0"/>
          </a:p>
        </p:txBody>
      </p:sp>
      <p:pic>
        <p:nvPicPr>
          <p:cNvPr id="9" name="Picture 8" descr="dia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0" y="1893292"/>
            <a:ext cx="5551918" cy="4163939"/>
          </a:xfrm>
          <a:prstGeom prst="rect">
            <a:avLst/>
          </a:prstGeom>
        </p:spPr>
      </p:pic>
      <p:pic>
        <p:nvPicPr>
          <p:cNvPr id="10" name="Picture 9" descr="dia2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24" y="1600200"/>
            <a:ext cx="5942708" cy="4457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872565"/>
            <a:ext cx="286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Linearly separable dataset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4376" y="5920891"/>
            <a:ext cx="393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Nonlinear SVM using Mercer Kernel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4049" y="1897989"/>
            <a:ext cx="160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Space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22115" y="3985374"/>
            <a:ext cx="160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7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Risk minimization and VC (</a:t>
            </a:r>
            <a:r>
              <a:rPr lang="en-US" sz="3200" dirty="0" err="1" smtClean="0">
                <a:solidFill>
                  <a:schemeClr val="tx1"/>
                </a:solidFill>
              </a:rPr>
              <a:t>Vapnik-Chervolenski</a:t>
            </a:r>
            <a:r>
              <a:rPr lang="en-US" sz="3200" dirty="0" smtClean="0">
                <a:solidFill>
                  <a:schemeClr val="tx1"/>
                </a:solidFill>
              </a:rPr>
              <a:t>) dimension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4" y="2953689"/>
            <a:ext cx="7850261" cy="10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Primal and dual problem formulations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0858"/>
            <a:ext cx="7134908" cy="1712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8231" y="1658724"/>
            <a:ext cx="280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 formulation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1" y="5268153"/>
            <a:ext cx="7468017" cy="921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1799" y="4997526"/>
            <a:ext cx="156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52" y="3969725"/>
            <a:ext cx="4561639" cy="11021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706" y="3995535"/>
            <a:ext cx="1355835" cy="808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922" y="4068431"/>
            <a:ext cx="1574878" cy="8303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86429" y="3611571"/>
            <a:ext cx="196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formulation</a:t>
            </a:r>
            <a:endParaRPr lang="en-US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600200"/>
            <a:ext cx="31242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32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Offline training methods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2789077"/>
            <a:ext cx="8229600" cy="1844844"/>
          </a:xfrm>
        </p:spPr>
        <p:txBody>
          <a:bodyPr/>
          <a:lstStyle/>
          <a:p>
            <a:r>
              <a:rPr lang="en-US" dirty="0" smtClean="0"/>
              <a:t>Interior point methods for Quadratic Programming</a:t>
            </a:r>
          </a:p>
          <a:p>
            <a:r>
              <a:rPr lang="en-US" dirty="0" smtClean="0"/>
              <a:t>Segmentation – based methods</a:t>
            </a:r>
          </a:p>
          <a:p>
            <a:pPr lvl="1"/>
            <a:r>
              <a:rPr lang="en-US" dirty="0" smtClean="0"/>
              <a:t>Sequential Minimal Optimization</a:t>
            </a:r>
          </a:p>
          <a:p>
            <a:r>
              <a:rPr lang="en-US" dirty="0" smtClean="0"/>
              <a:t>Gradient-based methods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1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21746</TotalTime>
  <Words>2717</Words>
  <Application>Microsoft Macintosh PowerPoint</Application>
  <PresentationFormat>On-screen Show (4:3)</PresentationFormat>
  <Paragraphs>322</Paragraphs>
  <Slides>59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Executive</vt:lpstr>
      <vt:lpstr>Online boosting algorithm based on two-phase SVM training and its application to image processing</vt:lpstr>
      <vt:lpstr>Contents</vt:lpstr>
      <vt:lpstr>Contents</vt:lpstr>
      <vt:lpstr>Contents</vt:lpstr>
      <vt:lpstr>Introduction </vt:lpstr>
      <vt:lpstr>Support Vector Machines Maximum margin classifiers [Vapnik, 95]</vt:lpstr>
      <vt:lpstr>Support Vector Machines Risk minimization and VC (Vapnik-Chervolenski) dimension</vt:lpstr>
      <vt:lpstr>Support Vector Machines Primal and dual problem formulations</vt:lpstr>
      <vt:lpstr>Support Vector Machines Offline training methods</vt:lpstr>
      <vt:lpstr>Support Vector Machines Stochastic Gradient Descent based methods (online)</vt:lpstr>
      <vt:lpstr>Support Vector Machines Stochastic Gradient Descent based methods</vt:lpstr>
      <vt:lpstr>Support Vector Machines Norma [Kivinen 2004]</vt:lpstr>
      <vt:lpstr>Support Vector Machines Pegasos</vt:lpstr>
      <vt:lpstr>Support Vector Machines Introducing Mercer kernels</vt:lpstr>
      <vt:lpstr>Support Vector Machines Drawbacks of Kernel SVM</vt:lpstr>
      <vt:lpstr>Our Algorithm Introducing boosting</vt:lpstr>
      <vt:lpstr>Boosting</vt:lpstr>
      <vt:lpstr>AdaBoost</vt:lpstr>
      <vt:lpstr>Online boosting (Grabner et.al.)</vt:lpstr>
      <vt:lpstr>Inspiration AdaBoost</vt:lpstr>
      <vt:lpstr>Our Algorithm Idea: Two-step linear Pegasos</vt:lpstr>
      <vt:lpstr>Our Algorithm Diagram: Classification</vt:lpstr>
      <vt:lpstr>Our Algorithm Diagram: Training</vt:lpstr>
      <vt:lpstr>Our Algorithm Two-step linear Pegasos</vt:lpstr>
      <vt:lpstr>Our Algorithm Convergence process</vt:lpstr>
      <vt:lpstr>Our Algorithm Convergence process</vt:lpstr>
      <vt:lpstr>Our Algorithm Comparison to Kernel SVM</vt:lpstr>
      <vt:lpstr>Our Algorithm Comparison to other methods</vt:lpstr>
      <vt:lpstr>Our Algorithm Comparison to other methods</vt:lpstr>
      <vt:lpstr>Our Algorithm Comparison to AdaBoost</vt:lpstr>
      <vt:lpstr>Our Algorithm Comparison to online boosting</vt:lpstr>
      <vt:lpstr>Summary of the first part</vt:lpstr>
      <vt:lpstr>GPGPU computation and its relevance to the proposed method</vt:lpstr>
      <vt:lpstr>iPhone programmable graphics pipeline</vt:lpstr>
      <vt:lpstr>iPhone programmable graphics pipeline PowerVR SGX architecture</vt:lpstr>
      <vt:lpstr>GPUImage programming library</vt:lpstr>
      <vt:lpstr>Algorithm implementation Tracking as a classification problem</vt:lpstr>
      <vt:lpstr>Algorithm implementation Boosting simple features</vt:lpstr>
      <vt:lpstr>Algorithm implementation Choosing right features for parallel processing</vt:lpstr>
      <vt:lpstr>Algorithm implementation Minimalized features</vt:lpstr>
      <vt:lpstr>Algorithm implementation Combined online and batch learning</vt:lpstr>
      <vt:lpstr>Algorithm implementation Resulting Graphics pipeline</vt:lpstr>
      <vt:lpstr>Implementation results</vt:lpstr>
      <vt:lpstr>Implementation results</vt:lpstr>
      <vt:lpstr>Implementation results</vt:lpstr>
      <vt:lpstr>Relation of proposed implementation to existing work</vt:lpstr>
      <vt:lpstr>Relation of proposed implementation to existing work Introducing FERNs for image processing</vt:lpstr>
      <vt:lpstr>Adapting Ferns for use with our method</vt:lpstr>
      <vt:lpstr>Relation of proposed implementation to existing work</vt:lpstr>
      <vt:lpstr>Texture recognition with Ferns Implementation of simple texture recognition on iPhone GPU </vt:lpstr>
      <vt:lpstr>Texture recognition with Ferns Implementation of simple texture recognition on iPhone GPU </vt:lpstr>
      <vt:lpstr> Texture recognition with Ferns Results </vt:lpstr>
      <vt:lpstr>Implementation results: Conclusion.</vt:lpstr>
      <vt:lpstr>Spectrum of related classification methods</vt:lpstr>
      <vt:lpstr>Method comparison</vt:lpstr>
      <vt:lpstr>Conclusion</vt:lpstr>
      <vt:lpstr>Conclusion</vt:lpstr>
      <vt:lpstr>References</vt:lpstr>
      <vt:lpstr>Publications</vt:lpstr>
    </vt:vector>
  </TitlesOfParts>
  <Company>Tokodai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Seva Yugov</dc:creator>
  <cp:lastModifiedBy>Seva Yugov</cp:lastModifiedBy>
  <cp:revision>183</cp:revision>
  <dcterms:created xsi:type="dcterms:W3CDTF">2012-06-01T23:06:28Z</dcterms:created>
  <dcterms:modified xsi:type="dcterms:W3CDTF">2013-08-08T06:26:20Z</dcterms:modified>
</cp:coreProperties>
</file>